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69" r:id="rId5"/>
    <p:sldId id="297" r:id="rId6"/>
    <p:sldId id="295" r:id="rId7"/>
    <p:sldId id="298" r:id="rId8"/>
    <p:sldId id="291" r:id="rId9"/>
    <p:sldId id="299" r:id="rId10"/>
    <p:sldId id="300" r:id="rId11"/>
    <p:sldId id="301" r:id="rId12"/>
    <p:sldId id="284" r:id="rId13"/>
    <p:sldId id="285" r:id="rId14"/>
    <p:sldId id="302" r:id="rId15"/>
    <p:sldId id="303" r:id="rId16"/>
    <p:sldId id="282" r:id="rId17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B623DA-7600-4954-A964-F1E3E27FAB8F}">
          <p14:sldIdLst>
            <p14:sldId id="269"/>
            <p14:sldId id="297"/>
            <p14:sldId id="295"/>
            <p14:sldId id="298"/>
            <p14:sldId id="291"/>
            <p14:sldId id="299"/>
            <p14:sldId id="300"/>
            <p14:sldId id="301"/>
            <p14:sldId id="284"/>
            <p14:sldId id="285"/>
            <p14:sldId id="302"/>
            <p14:sldId id="303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Santalucia" initials="TS" lastIdx="1" clrIdx="0">
    <p:extLst>
      <p:ext uri="{19B8F6BF-5375-455C-9EA6-DF929625EA0E}">
        <p15:presenceInfo xmlns:p15="http://schemas.microsoft.com/office/powerpoint/2012/main" userId="S::tsantalucia@kleinhornig.com::ea6c7f16-c650-4e94-aadc-c7157a1ae0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3624"/>
    <a:srgbClr val="0033CC"/>
    <a:srgbClr val="0000FF"/>
    <a:srgbClr val="097765"/>
    <a:srgbClr val="99CCFF"/>
    <a:srgbClr val="6699FF"/>
    <a:srgbClr val="808000"/>
    <a:srgbClr val="404040"/>
    <a:srgbClr val="FF99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3979" autoAdjust="0"/>
  </p:normalViewPr>
  <p:slideViewPr>
    <p:cSldViewPr snapToGrid="0">
      <p:cViewPr varScale="1">
        <p:scale>
          <a:sx n="49" d="100"/>
          <a:sy n="49" d="100"/>
        </p:scale>
        <p:origin x="3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E8167610-88D4-4C15-8F96-C79D3F6A06A5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79687"/>
            <a:ext cx="5617208" cy="3665776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11AE0702-FF5B-4CB2-8A71-E32E6B73CD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5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707" indent="-171707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15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707" indent="-171707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42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707" indent="-171707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21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707" indent="-171707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7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707" indent="-171707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7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02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886">
              <a:defRPr/>
            </a:pPr>
            <a:fld id="{11AE0702-FF5B-4CB2-8A71-E32E6B73CD6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7886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4927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57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0702-FF5B-4CB2-8A71-E32E6B73CD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5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60" y="6400800"/>
            <a:ext cx="12198171" cy="365125"/>
          </a:xfrm>
          <a:prstGeom prst="rect">
            <a:avLst/>
          </a:prstGeom>
          <a:solidFill>
            <a:srgbClr val="9A3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 spc="-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small" spc="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By:</a:t>
            </a:r>
          </a:p>
          <a:p>
            <a:r>
              <a:rPr lang="en-US" dirty="0"/>
              <a:t>Date: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7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9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315075"/>
            <a:ext cx="12188825" cy="457200"/>
          </a:xfrm>
          <a:prstGeom prst="rect">
            <a:avLst/>
          </a:prstGeom>
          <a:solidFill>
            <a:srgbClr val="9A3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E5FE3-B8AD-405D-AB5A-01A9DB539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63" y="2373"/>
            <a:ext cx="3303037" cy="10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0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 b="0"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9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9A3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By:</a:t>
            </a:r>
          </a:p>
          <a:p>
            <a:r>
              <a:rPr lang="en-US" dirty="0"/>
              <a:t>Date: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66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8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8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0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40417"/>
            <a:ext cx="12188825" cy="457200"/>
          </a:xfrm>
          <a:prstGeom prst="rect">
            <a:avLst/>
          </a:prstGeom>
          <a:solidFill>
            <a:srgbClr val="9A3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4586" y="638645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4598" y="6393682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44850" y="6386454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91C85-0982-4450-AA68-0718A5B9D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63" y="2373"/>
            <a:ext cx="3303037" cy="10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0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9A3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97543-10BF-4157-9DFD-39B9686C1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63" y="2373"/>
            <a:ext cx="3303037" cy="10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9A3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9A3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FF7E502-5AF4-4633-8FA3-7034432016E1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2FC3A83B-7084-4173-8260-E567395204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1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E6EFD69-A283-4D95-BA7D-04912378242D}"/>
              </a:ext>
            </a:extLst>
          </p:cNvPr>
          <p:cNvSpPr/>
          <p:nvPr userDrawn="1"/>
        </p:nvSpPr>
        <p:spPr>
          <a:xfrm>
            <a:off x="3160" y="6400800"/>
            <a:ext cx="12198171" cy="365125"/>
          </a:xfrm>
          <a:prstGeom prst="rect">
            <a:avLst/>
          </a:prstGeom>
          <a:solidFill>
            <a:srgbClr val="9A3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CBBDC-BEE3-4CE8-B8EA-50B0875128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63" y="2373"/>
            <a:ext cx="3303037" cy="10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347472" indent="-347472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9A3624"/>
        </a:buClr>
        <a:buSzPct val="80000"/>
        <a:buFont typeface="Wingdings" panose="05000000000000000000" pitchFamily="2" charset="2"/>
        <a:buChar char="q"/>
        <a:defRPr sz="2200" kern="1200">
          <a:solidFill>
            <a:schemeClr val="tx1"/>
          </a:solidFill>
          <a:latin typeface="+mj-lt"/>
          <a:ea typeface="+mn-ea"/>
          <a:cs typeface="+mn-cs"/>
        </a:defRPr>
      </a:lvl2pPr>
      <a:lvl3pPr marL="804672" indent="-347472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9A3624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097280" indent="-347472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9A3624"/>
        </a:buClr>
        <a:buSzPct val="80000"/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347472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9A3624"/>
        </a:buClr>
        <a:buSzPct val="80000"/>
        <a:buFont typeface="Wingdings" panose="05000000000000000000" pitchFamily="2" charset="2"/>
        <a:buChar char="v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3F547-9646-4B2C-9B25-1156F55A0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938434"/>
            <a:ext cx="10058400" cy="2372176"/>
          </a:xfrm>
        </p:spPr>
        <p:txBody>
          <a:bodyPr>
            <a:normAutofit/>
          </a:bodyPr>
          <a:lstStyle/>
          <a:p>
            <a:r>
              <a:rPr lang="en-US" sz="3500" dirty="0"/>
              <a:t>Recommendations to the Special Legislative Commission to Study the Low and Moderate Income Housing 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E7993-B291-421F-8755-25B5EBC89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520274"/>
            <a:ext cx="10058400" cy="1143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50000"/>
              </a:lnSpc>
            </a:pPr>
            <a:r>
              <a:rPr lang="en-US" dirty="0"/>
              <a:t>January 10, 2023</a:t>
            </a:r>
          </a:p>
          <a:p>
            <a:pPr>
              <a:lnSpc>
                <a:spcPct val="50000"/>
              </a:lnSpc>
            </a:pPr>
            <a:endParaRPr lang="en-US" dirty="0"/>
          </a:p>
          <a:p>
            <a:pPr>
              <a:lnSpc>
                <a:spcPct val="50000"/>
              </a:lnSpc>
            </a:pPr>
            <a:r>
              <a:rPr lang="en-US" b="1" dirty="0"/>
              <a:t>Cortney Nicolato, President &amp; CEO, United Way of RI </a:t>
            </a:r>
          </a:p>
          <a:p>
            <a:pPr>
              <a:lnSpc>
                <a:spcPct val="50000"/>
              </a:lnSpc>
            </a:pPr>
            <a:r>
              <a:rPr lang="en-US" b="1" dirty="0"/>
              <a:t>Kristina Brown, Housing &amp; Economic Policy, United Way of RI</a:t>
            </a:r>
          </a:p>
          <a:p>
            <a:pPr>
              <a:lnSpc>
                <a:spcPct val="50000"/>
              </a:lnSpc>
            </a:pPr>
            <a:r>
              <a:rPr lang="en-US" b="1" dirty="0"/>
              <a:t>Claudia Wack, Associate, Klein Hornig LLP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85457"/>
            <a:ext cx="2082671" cy="1348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1" y="485457"/>
            <a:ext cx="3243444" cy="9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4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96507-BEC2-4442-9E0A-295DFEEF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permit – builder’s remedy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F21398-3401-2406-622B-EAC7D623B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391" y="1621291"/>
            <a:ext cx="9035328" cy="402272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Adopt a stronger evidentiary standard for local board decisions</a:t>
            </a:r>
            <a:endParaRPr lang="en-US" sz="2600" dirty="0"/>
          </a:p>
          <a:p>
            <a:pPr>
              <a:buNone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Shift the legal burden of proof to a municipality to justify a denial </a:t>
            </a:r>
          </a:p>
          <a:p>
            <a:pPr>
              <a:buNone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Narrow and concretize the permissible grounds for denying an application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Eliminate special treatment of certain cities and towns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7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AF3E-A9E6-4752-8456-363F7D30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permit - accountability mechanisms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E05D6F-7907-4B67-98B6-C362D22ED3D3}"/>
              </a:ext>
            </a:extLst>
          </p:cNvPr>
          <p:cNvSpPr txBox="1">
            <a:spLocks/>
          </p:cNvSpPr>
          <p:nvPr/>
        </p:nvSpPr>
        <p:spPr>
          <a:xfrm>
            <a:off x="1306350" y="2069931"/>
            <a:ext cx="3493942" cy="47345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46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9728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Ø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v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Allow the superior court to set appeals bonds for challenges to   comprehensive permit approvals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A61B91-A91A-40DE-B089-D96935F4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92" y="2069931"/>
            <a:ext cx="6355388" cy="33946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037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AF3E-A9E6-4752-8456-363F7D30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permit - accountability mechanisms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E05D6F-7907-4B67-98B6-C362D22ED3D3}"/>
              </a:ext>
            </a:extLst>
          </p:cNvPr>
          <p:cNvSpPr txBox="1">
            <a:spLocks/>
          </p:cNvSpPr>
          <p:nvPr/>
        </p:nvSpPr>
        <p:spPr>
          <a:xfrm>
            <a:off x="1249680" y="1953817"/>
            <a:ext cx="8598263" cy="45893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46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9728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Ø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v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Allow the superior court to temporarily suspend a municipality’s authority to decide comprehensive permits if the municipality repeatedly or egregiously violates state law </a:t>
            </a:r>
          </a:p>
          <a:p>
            <a:pPr marL="1261872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The redesigned state housing appeals board would review applications in place of the municipality for the period of the suspension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72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EF07F-B7B7-44D9-822E-05A38F64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3BEBC-46D1-49A9-BF67-3E59D591F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652" y="1737360"/>
            <a:ext cx="10058400" cy="402336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600" dirty="0"/>
              <a:t>Offer by-right zoning incentives for low and moderate income housing.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600" dirty="0"/>
              <a:t>Address procedural pain points.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600" dirty="0"/>
              <a:t>Make the comprehensive permit a true “builder’s remedy.”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600" dirty="0"/>
              <a:t>Increase accountability for bad-faith behavior.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78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74DE6-C603-494B-A8CC-3F193925D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7546"/>
            <a:ext cx="10058400" cy="1450757"/>
          </a:xfrm>
        </p:spPr>
        <p:txBody>
          <a:bodyPr/>
          <a:lstStyle/>
          <a:p>
            <a:r>
              <a:rPr lang="en-US" dirty="0"/>
              <a:t>Research Goals and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957EE-DEAC-492B-ABB3-34BD3AA1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680" y="1818303"/>
            <a:ext cx="9906000" cy="450544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Translat</a:t>
            </a:r>
            <a:r>
              <a:rPr lang="en-US" sz="2000" dirty="0"/>
              <a:t>e the </a:t>
            </a:r>
            <a:r>
              <a:rPr lang="en-US" sz="2000" b="1" dirty="0"/>
              <a:t>Commission’s work </a:t>
            </a:r>
            <a:r>
              <a:rPr lang="en-US" sz="2000" dirty="0"/>
              <a:t>into draft legislative language for review and feedback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Examine the implications of the recommendations of the Land Use Commission on the Low Mod Act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Draw on best practices (and lessons learned) from other jurisdictions</a:t>
            </a:r>
            <a:endParaRPr lang="en-US" sz="2000" b="1" dirty="0"/>
          </a:p>
          <a:p>
            <a:pPr marL="804672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Massachusetts – M.G.L. ch. 40B</a:t>
            </a:r>
          </a:p>
          <a:p>
            <a:pPr marL="1261872" lvl="2" indent="-457200">
              <a:buFont typeface="Arial" panose="020B0604020202020204" pitchFamily="34" charset="0"/>
              <a:buChar char="•"/>
            </a:pPr>
            <a:r>
              <a:rPr lang="en-US" b="1" dirty="0"/>
              <a:t>Somerville, MA – Ordinance </a:t>
            </a:r>
            <a:r>
              <a:rPr lang="en-US" b="0" i="0" dirty="0">
                <a:effectLst/>
                <a:latin typeface="Roboto" panose="02000000000000000000" pitchFamily="2" charset="0"/>
              </a:rPr>
              <a:t>2020-27</a:t>
            </a:r>
            <a:endParaRPr lang="en-US" b="1" dirty="0"/>
          </a:p>
          <a:p>
            <a:pPr marL="1261872" lvl="2" indent="-457200">
              <a:buFont typeface="Arial" panose="020B0604020202020204" pitchFamily="34" charset="0"/>
              <a:buChar char="•"/>
            </a:pPr>
            <a:r>
              <a:rPr lang="en-US" b="1" dirty="0"/>
              <a:t>Cambridge, MA – Ordinance 2020-8</a:t>
            </a:r>
          </a:p>
          <a:p>
            <a:pPr marL="804672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Connecticut – Gen. Statute 8-30g</a:t>
            </a:r>
          </a:p>
          <a:p>
            <a:pPr marL="804672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New Hampshire – R.S.A. ch. 679</a:t>
            </a:r>
          </a:p>
          <a:p>
            <a:pPr marL="804672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California – Gov. Code 65589.5, SB 478, AB 2234</a:t>
            </a:r>
          </a:p>
          <a:p>
            <a:pPr marL="804672" lvl="1" indent="-4572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BD27-6574-4B07-823C-2379D757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Strategies for Improvement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A2D7DC-2217-9CD2-9E97-F9D43222D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591" y="1454377"/>
            <a:ext cx="10058400" cy="432456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600" b="1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Unlock additional units through new zoning incentives for low and moderate income housing  </a:t>
            </a:r>
          </a:p>
          <a:p>
            <a:pPr>
              <a:lnSpc>
                <a:spcPct val="100000"/>
              </a:lnSpc>
              <a:buNone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Make the comprehensive permit a stronger tool for affordable housing production by addressing known </a:t>
            </a:r>
            <a:r>
              <a:rPr lang="en-US" sz="2600" dirty="0"/>
              <a:t>flaw</a:t>
            </a:r>
            <a:r>
              <a:rPr lang="en-US" sz="2600" b="1" dirty="0"/>
              <a:t>s</a:t>
            </a:r>
          </a:p>
          <a:p>
            <a:pPr>
              <a:lnSpc>
                <a:spcPct val="100000"/>
              </a:lnSpc>
              <a:buNone/>
            </a:pPr>
            <a:endParaRPr lang="en-US" sz="2600" dirty="0"/>
          </a:p>
          <a:p>
            <a:pPr>
              <a:buNone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2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BD27-6574-4B07-823C-2379D757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By-right Zoning Incentives for Affordable Housing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A2D7DC-2217-9CD2-9E97-F9D43222D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106" y="1860776"/>
            <a:ext cx="9447666" cy="4324569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Offer baseline incentives to any development with sufficient low or moderate income housing units</a:t>
            </a:r>
          </a:p>
          <a:p>
            <a:pPr>
              <a:lnSpc>
                <a:spcPct val="100000"/>
              </a:lnSpc>
              <a:buNone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Offer a sliding-scale density bonus based on the # of deed-restricted units in a development and the units’ level of affordability </a:t>
            </a:r>
          </a:p>
          <a:p>
            <a:pPr>
              <a:lnSpc>
                <a:spcPct val="100000"/>
              </a:lnSpc>
              <a:buNone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Offer a building height bonus to any multi-family development that is 100% low and moderate income housing (including an extra story near transit hubs)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>
              <a:buNone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23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BD27-6574-4B07-823C-2379D757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incentives,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6ABB7-3185-4925-AB10-005E18411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39C16-E1B0-46FC-BC68-FC8D99DE8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" t="2628" r="1988" b="2905"/>
          <a:stretch/>
        </p:blipFill>
        <p:spPr>
          <a:xfrm>
            <a:off x="7485814" y="1068111"/>
            <a:ext cx="4069938" cy="4800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4C49D-57F5-4A69-BB00-4A0245A29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13"/>
          <a:stretch/>
        </p:blipFill>
        <p:spPr>
          <a:xfrm>
            <a:off x="1097280" y="1968608"/>
            <a:ext cx="6198262" cy="390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0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BD27-6574-4B07-823C-2379D757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incentives, cont.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6824A-9164-431A-96F8-FF5AFCDB5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80"/>
          <a:stretch/>
        </p:blipFill>
        <p:spPr>
          <a:xfrm>
            <a:off x="3230880" y="4311446"/>
            <a:ext cx="5791199" cy="19968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39C8B9-1D88-4A87-9CF9-3D93EA3F9AFF}"/>
              </a:ext>
            </a:extLst>
          </p:cNvPr>
          <p:cNvSpPr txBox="1">
            <a:spLocks/>
          </p:cNvSpPr>
          <p:nvPr/>
        </p:nvSpPr>
        <p:spPr>
          <a:xfrm>
            <a:off x="1188335" y="1983723"/>
            <a:ext cx="10614502" cy="43245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46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9728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Ø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v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Density bonus formula = starting bonus + additional increments </a:t>
            </a:r>
          </a:p>
          <a:p>
            <a:pPr marL="1261872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20% density bonus for the first 5% of base units that are very low income</a:t>
            </a:r>
          </a:p>
          <a:p>
            <a:pPr marL="1261872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20% density bonus for the first 10% of base units that are low income</a:t>
            </a:r>
          </a:p>
          <a:p>
            <a:pPr marL="1261872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5% density bonus for the first 10% of base units that are moderate income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Total possible increase of 50% (with one exception)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6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BD27-6574-4B07-823C-2379D757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incentives, cont.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1FC330-0D94-4BC9-B4A2-ABA725964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46"/>
          <a:stretch/>
        </p:blipFill>
        <p:spPr>
          <a:xfrm>
            <a:off x="332533" y="2028681"/>
            <a:ext cx="1529493" cy="2184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665DF-54AD-4949-AC86-71036933D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71" y="2028681"/>
            <a:ext cx="1857648" cy="218443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09B7BC-0517-486A-9C8B-7AA13FAF3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026" y="1953817"/>
            <a:ext cx="3827461" cy="46912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1" dirty="0"/>
              <a:t>Project Version A: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dirty="0"/>
              <a:t>The developer reserves 5% of base units (1/20) as very low-income housing, triggering a 20% density bonus (4 units)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dirty="0"/>
              <a:t>The developer can now build 24 total units, 23 market-rate and 1 very low income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dirty="0"/>
              <a:t>Developer will receive an additional 2.5% bonus for every additional 1% of base units that are very low income</a:t>
            </a:r>
          </a:p>
          <a:p>
            <a:pPr>
              <a:buNone/>
            </a:pPr>
            <a:endParaRPr lang="en-US" sz="2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8F3D6F-055F-416F-BCE8-069A196DF401}"/>
              </a:ext>
            </a:extLst>
          </p:cNvPr>
          <p:cNvSpPr txBox="1">
            <a:spLocks/>
          </p:cNvSpPr>
          <p:nvPr/>
        </p:nvSpPr>
        <p:spPr>
          <a:xfrm>
            <a:off x="7365818" y="1953817"/>
            <a:ext cx="3789861" cy="4509948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46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9728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Ø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v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Version B: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Tx/>
              <a:buChar char="-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developer reserves 10% of base units (2/20) as low-income housing, triggering a 20% density bonus (4 units)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Tx/>
              <a:buChar char="-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developer can now build 24 total units, 22 market-rate and 2 low income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Tx/>
              <a:buChar char="-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developer will receive an additional 1.5% density bonus for every additional 1% of base units that are low income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5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BD27-6574-4B07-823C-2379D757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incentives, cont.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1FC330-0D94-4BC9-B4A2-ABA725964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46"/>
          <a:stretch/>
        </p:blipFill>
        <p:spPr>
          <a:xfrm>
            <a:off x="860852" y="2197869"/>
            <a:ext cx="1529493" cy="218443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36F6F0-A21A-417F-A38F-9C3EA041B08C}"/>
              </a:ext>
            </a:extLst>
          </p:cNvPr>
          <p:cNvSpPr txBox="1">
            <a:spLocks/>
          </p:cNvSpPr>
          <p:nvPr/>
        </p:nvSpPr>
        <p:spPr>
          <a:xfrm>
            <a:off x="3003976" y="1953816"/>
            <a:ext cx="6865738" cy="48099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4672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9728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Ø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347472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A3624"/>
              </a:buClr>
              <a:buSzPct val="80000"/>
              <a:buFont typeface="Wingdings" panose="05000000000000000000" pitchFamily="2" charset="2"/>
              <a:buChar char="v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200" b="1" dirty="0"/>
              <a:t>Project Version C: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200" dirty="0"/>
              <a:t>The developer reserves 10% of base units (2/20) as moderate-income housing, triggering a 5% density bonus (1 unit)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200" dirty="0"/>
              <a:t>The developer can now build 21 total units, 19 market-rate and 2 moderate income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200" dirty="0"/>
              <a:t>The developer will receive an additional 1% density bonus for every additional 1% of base units that are moderate income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Font typeface="Calibri" panose="020F0502020204030204" pitchFamily="34" charset="0"/>
              <a:buNone/>
            </a:pPr>
            <a:endParaRPr lang="en-US" sz="2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9ACAE5-C009-455F-9E0A-309E30B1B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52" y="2197869"/>
            <a:ext cx="2143125" cy="21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8B5D-00F4-4E06-A2D7-B4DAD770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permit – procedural pain points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310A90-2E06-DA47-2F3C-72AAB2AC3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650" y="1953817"/>
            <a:ext cx="9346066" cy="42545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Simplify application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Incorporate the procedural improvements recommended by the Land Use Commission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Narrow the criteria for who may challenge a comprehensive permit approval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Revise superior court appeal procedures for greater efficiency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Redesign the state housing appeals board (SHAB) for greater efficiency 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4" y="70146"/>
            <a:ext cx="1454685" cy="1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57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C00000"/>
      </a:accent1>
      <a:accent2>
        <a:srgbClr val="C00000"/>
      </a:accent2>
      <a:accent3>
        <a:srgbClr val="C00000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ing xmlns="$ListId:commdocs;">Agenda</Grouping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990869E058344A4546143B288597E" ma:contentTypeVersion="1" ma:contentTypeDescription="Create a new document." ma:contentTypeScope="" ma:versionID="8ac1a4ad2f2d5c7660f99c5504fa9d7b">
  <xsd:schema xmlns:xsd="http://www.w3.org/2001/XMLSchema" xmlns:xs="http://www.w3.org/2001/XMLSchema" xmlns:p="http://schemas.microsoft.com/office/2006/metadata/properties" xmlns:ns2="$ListId:commdocs;" xmlns:ns3="http://schemas.microsoft.com/sharepoint/v4" targetNamespace="http://schemas.microsoft.com/office/2006/metadata/properties" ma:root="true" ma:fieldsID="02d95687937d068b980139351c892b6d" ns2:_="" ns3:_="">
    <xsd:import namespace="$ListId:commdocs;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Grouping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commdocs;" elementFormDefault="qualified">
    <xsd:import namespace="http://schemas.microsoft.com/office/2006/documentManagement/types"/>
    <xsd:import namespace="http://schemas.microsoft.com/office/infopath/2007/PartnerControls"/>
    <xsd:element name="Grouping" ma:index="8" ma:displayName="Grouping" ma:default="Agenda" ma:description="Add a Grouping" ma:internalName="Grouping">
      <xsd:simpleType>
        <xsd:restriction base="dms:Text">
          <xsd:maxLength value="7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852F8F-5031-4D5F-94BA-421644D109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8E1A41-E1C1-43ED-A101-42D067DFFFEB}">
  <ds:schemaRefs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$ListId:commdocs;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sharepoint/v4"/>
  </ds:schemaRefs>
</ds:datastoreItem>
</file>

<file path=customXml/itemProps3.xml><?xml version="1.0" encoding="utf-8"?>
<ds:datastoreItem xmlns:ds="http://schemas.openxmlformats.org/officeDocument/2006/customXml" ds:itemID="{BB827C14-A54A-4F62-A550-C4927677B3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$ListId:commdocs;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7591</TotalTime>
  <Words>743</Words>
  <Application>Microsoft Office PowerPoint</Application>
  <PresentationFormat>Widescreen</PresentationFormat>
  <Paragraphs>85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Wingdings</vt:lpstr>
      <vt:lpstr>Retrospect</vt:lpstr>
      <vt:lpstr>Recommendations to the Special Legislative Commission to Study the Low and Moderate Income Housing Act</vt:lpstr>
      <vt:lpstr>Research Goals and Process</vt:lpstr>
      <vt:lpstr>Key Strategies for Improvement </vt:lpstr>
      <vt:lpstr>By-right Zoning Incentives for Affordable Housing</vt:lpstr>
      <vt:lpstr>Zoning incentives, cont. </vt:lpstr>
      <vt:lpstr>Zoning incentives, cont. </vt:lpstr>
      <vt:lpstr>Zoning incentives, cont. </vt:lpstr>
      <vt:lpstr>Zoning incentives, cont. </vt:lpstr>
      <vt:lpstr>Comprehensive permit – procedural pain points</vt:lpstr>
      <vt:lpstr>Comprehensive permit – builder’s remedy</vt:lpstr>
      <vt:lpstr>Comprehensive permit - accountability mechanisms </vt:lpstr>
      <vt:lpstr>Comprehensive permit - accountability mechanisms 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Governance and             Compliance 101</dc:title>
  <dc:creator>Amanda Cote</dc:creator>
  <cp:lastModifiedBy>Charles Donovan</cp:lastModifiedBy>
  <cp:revision>283</cp:revision>
  <cp:lastPrinted>2023-01-10T15:40:16Z</cp:lastPrinted>
  <dcterms:created xsi:type="dcterms:W3CDTF">2020-01-14T14:03:19Z</dcterms:created>
  <dcterms:modified xsi:type="dcterms:W3CDTF">2023-01-11T15:10:06Z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0x010100C7F990869E058344A4546143B288597E</vt:lpwstr>
  </property>
</Properties>
</file>